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69" r:id="rId5"/>
    <p:sldId id="263" r:id="rId6"/>
    <p:sldId id="265" r:id="rId7"/>
    <p:sldId id="268" r:id="rId8"/>
    <p:sldId id="264" r:id="rId9"/>
    <p:sldId id="266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59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0721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21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4459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548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7958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416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5772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382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0032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6112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685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C97D-C466-446D-87F5-75C3FB45F850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6DAA-BAD1-47D3-A8A3-A44BA4AB16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74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oondo@sunchon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kcirg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us.or.kr/" TargetMode="External"/><Relationship Id="rId2" Type="http://schemas.openxmlformats.org/officeDocument/2006/relationships/hyperlink" Target="http://www.polymer.or.k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ksbm.or.k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hemistryculture.org/ChemStory/cypolychemtech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28997" y="898283"/>
            <a:ext cx="9144000" cy="1634510"/>
          </a:xfrm>
        </p:spPr>
        <p:txBody>
          <a:bodyPr>
            <a:normAutofit/>
          </a:bodyPr>
          <a:lstStyle/>
          <a:p>
            <a:r>
              <a:rPr lang="ko-KR" altLang="ko-KR" b="1" dirty="0">
                <a:latin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Polymer Education </a:t>
            </a:r>
            <a:r>
              <a:rPr lang="en-US" altLang="ko-KR" sz="36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ko-KR" sz="36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36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altLang="ko-KR" sz="36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Students and </a:t>
            </a:r>
            <a:r>
              <a:rPr lang="en-US" altLang="ko-KR" sz="36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</a:t>
            </a:r>
            <a:endParaRPr lang="ko-KR" altLang="en-US" sz="3600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00249" y="3352655"/>
            <a:ext cx="9144000" cy="2573131"/>
          </a:xfrm>
        </p:spPr>
        <p:txBody>
          <a:bodyPr>
            <a:normAutofit fontScale="25000" lnSpcReduction="20000"/>
          </a:bodyPr>
          <a:lstStyle/>
          <a:p>
            <a:endParaRPr lang="en-US" altLang="ko-KR" dirty="0" smtClean="0"/>
          </a:p>
          <a:p>
            <a:r>
              <a:rPr lang="en-US" altLang="ko-KR" sz="9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Choon</a:t>
            </a:r>
            <a:r>
              <a:rPr lang="ko-KR" altLang="en-US" sz="9600" b="1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en-US" altLang="ko-KR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H. Do</a:t>
            </a:r>
          </a:p>
          <a:p>
            <a:r>
              <a:rPr lang="en-US" altLang="ko-KR" sz="6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8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Dept </a:t>
            </a:r>
            <a:r>
              <a:rPr lang="en-US" altLang="ko-KR" sz="8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of Fisheries System </a:t>
            </a:r>
            <a:r>
              <a:rPr lang="en-US" altLang="ko-KR" sz="8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Eng., </a:t>
            </a:r>
            <a:r>
              <a:rPr lang="en-US" altLang="ko-KR" sz="8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 Fisheries R &amp; D Institute, </a:t>
            </a:r>
            <a:endParaRPr lang="en-US" altLang="ko-KR" sz="8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ko-KR" sz="8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Busan</a:t>
            </a:r>
            <a:r>
              <a:rPr lang="en-US" altLang="ko-KR" sz="8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8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ko-KR" sz="8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KOREA</a:t>
            </a:r>
            <a:endParaRPr lang="ko-KR" altLang="ko-KR" sz="8000" dirty="0">
              <a:latin typeface="Verdana" pitchFamily="34" charset="0"/>
              <a:cs typeface="Verdana" pitchFamily="34" charset="0"/>
            </a:endParaRPr>
          </a:p>
          <a:p>
            <a:r>
              <a:rPr lang="fr-FR" altLang="ko-KR" sz="8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E-mail</a:t>
            </a:r>
            <a:r>
              <a:rPr lang="fr-FR" altLang="ko-KR" sz="8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FR" altLang="ko-KR" sz="8000" i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choondo@sunchon.ac.kr</a:t>
            </a:r>
            <a:endParaRPr lang="fr-FR" altLang="ko-KR" sz="8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altLang="ko-KR" sz="8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(Dept. of Polymer Sci. &amp; Eng., Sunchon National Univ.,</a:t>
            </a:r>
          </a:p>
          <a:p>
            <a:r>
              <a:rPr lang="fr-FR" altLang="ko-KR" sz="8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NR and TM (2000-2013) of Committee on Chemical Education, IUPAC)</a:t>
            </a:r>
            <a:endParaRPr lang="ko-KR" altLang="ko-KR" sz="8000" dirty="0">
              <a:latin typeface="Verdana" pitchFamily="34" charset="0"/>
              <a:cs typeface="Verdana" pitchFamily="34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383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r>
              <a:rPr lang="en-US" altLang="ko-KR" sz="3200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 site of </a:t>
            </a:r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Lectures on Petrochemicals</a:t>
            </a:r>
            <a:r>
              <a:rPr lang="en-US" altLang="ko-KR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br>
              <a:rPr lang="en-US" altLang="ko-KR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dirty="0" smtClean="0"/>
              <a:t>                 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www.kcirg.org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ko-KR" altLang="en-US" sz="32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4" name="Picture 1" descr="C:\Users\user\Desktop\도춘호파일\도춘호-여행\2014-7-태국-Macro2014\발표준비자료\2014-7-9-홈페이지-그림.files\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762" y="1647495"/>
            <a:ext cx="7735712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27614" y="662008"/>
            <a:ext cx="4256314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Conclusions</a:t>
            </a:r>
            <a:endParaRPr lang="ko-KR" altLang="en-US" sz="32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91987" y="2015630"/>
            <a:ext cx="8958943" cy="27582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promote and improve 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Polymer </a:t>
            </a:r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ducation’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en-US" altLang="ko-K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altLang="ko-K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Provide more </a:t>
            </a:r>
          </a:p>
          <a:p>
            <a:pPr>
              <a:buNone/>
            </a:pP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(1) information, </a:t>
            </a:r>
          </a:p>
          <a:p>
            <a:pPr>
              <a:buNone/>
            </a:pP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(2</a:t>
            </a:r>
            <a:r>
              <a:rPr lang="en-US" altLang="ko-K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altLang="ko-K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materials </a:t>
            </a:r>
            <a:r>
              <a:rPr lang="en-US" altLang="ko-KR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&amp;</a:t>
            </a:r>
            <a:endParaRPr lang="en-US" altLang="ko-KR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(3) opportunity to learners</a:t>
            </a:r>
            <a:endParaRPr lang="ko-KR" altLang="en-US" sz="3200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01390" y="2431266"/>
            <a:ext cx="4873831" cy="14044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ko-KR" sz="36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Thank you</a:t>
            </a:r>
          </a:p>
          <a:p>
            <a:pPr>
              <a:buNone/>
            </a:pPr>
            <a:r>
              <a:rPr lang="en-US" altLang="ko-KR" sz="36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your attention</a:t>
            </a:r>
            <a:endParaRPr lang="ko-KR" altLang="en-US" sz="36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3837" y="958892"/>
            <a:ext cx="5895109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‘Polymer’ Education</a:t>
            </a:r>
            <a:endParaRPr lang="ko-KR" altLang="en-US" sz="32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77587" y="2478767"/>
            <a:ext cx="9291452" cy="3601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Polymer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Science and Technologies </a:t>
            </a:r>
          </a:p>
          <a:p>
            <a:pPr>
              <a:buNone/>
            </a:pP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altLang="ko-K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become popular due to the advent of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</a:t>
            </a:r>
          </a:p>
          <a:p>
            <a:pPr>
              <a:buNone/>
            </a:pP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ko-KR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Nano</a:t>
            </a:r>
            <a:r>
              <a:rPr lang="en-US" altLang="ko-K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Sciences </a:t>
            </a: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Technology</a:t>
            </a:r>
          </a:p>
          <a:p>
            <a:pPr>
              <a:buNone/>
            </a:pPr>
            <a:r>
              <a:rPr lang="en-US" altLang="ko-K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(size: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1-100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nm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ko-KR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polymeric materials – </a:t>
            </a:r>
            <a:r>
              <a:rPr lang="en-US" altLang="ko-KR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nano</a:t>
            </a:r>
            <a:r>
              <a:rPr lang="en-US" altLang="ko-KR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(size) materials</a:t>
            </a:r>
          </a:p>
          <a:p>
            <a:pPr>
              <a:buNone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0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6366" y="543255"/>
            <a:ext cx="6013862" cy="1325563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Polymer Education at</a:t>
            </a:r>
            <a:endParaRPr lang="ko-KR" altLang="en-US" sz="32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32609" y="1991879"/>
            <a:ext cx="7225145" cy="23663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* Universities and Colleges</a:t>
            </a: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* Scientific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Societies</a:t>
            </a: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* Cyber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* Short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Courses</a:t>
            </a:r>
            <a:endParaRPr lang="ko-KR" altLang="en-US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5702" y="73326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Polymer Education </a:t>
            </a:r>
            <a:b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 Universities and Colleges </a:t>
            </a:r>
            <a:endParaRPr lang="ko-KR" altLang="en-US" sz="32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7973291" cy="423079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Departments – </a:t>
            </a: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Polymer Sci. &amp; Eng.,             </a:t>
            </a:r>
          </a:p>
          <a:p>
            <a:pPr>
              <a:buNone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Chemical Engineering,</a:t>
            </a:r>
          </a:p>
          <a:p>
            <a:pPr>
              <a:buNone/>
            </a:pPr>
            <a:r>
              <a:rPr lang="en-US" altLang="ko-K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Chemistry,</a:t>
            </a: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Materials Sci.,</a:t>
            </a: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</a:t>
            </a:r>
            <a:r>
              <a:rPr lang="en-US" altLang="ko-K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Nano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Science,</a:t>
            </a: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Biomaterials &amp;</a:t>
            </a: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Medicinal materials</a:t>
            </a:r>
            <a:endParaRPr lang="ko-KR" altLang="en-US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Polymer Education in Scientific Societies</a:t>
            </a:r>
            <a:endParaRPr lang="ko-KR" altLang="en-US" sz="32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6325" y="1493115"/>
            <a:ext cx="10515600" cy="4919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The Polymer Society of Korea</a:t>
            </a:r>
            <a:r>
              <a:rPr lang="ko-KR" altLang="en-US" sz="2600" b="1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en-US" altLang="ko-KR" dirty="0" smtClean="0">
                <a:latin typeface="Verdana" pitchFamily="34" charset="0"/>
                <a:cs typeface="Verdana" pitchFamily="34" charset="0"/>
              </a:rPr>
              <a:t>(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www.polymer.or.kr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altLang="ko-K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- Polymer Academy, 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- Polymer Forum, 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- Polymer New Technology Lecture,</a:t>
            </a:r>
          </a:p>
          <a:p>
            <a:pPr>
              <a:buNone/>
            </a:pPr>
            <a:r>
              <a:rPr lang="en-US" altLang="ko-K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- Academy-Industry-Research Workshop</a:t>
            </a:r>
          </a:p>
          <a:p>
            <a:pPr>
              <a:buNone/>
            </a:pPr>
            <a:endParaRPr lang="en-US" altLang="ko-KR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Korea Polyurethane Society</a:t>
            </a:r>
            <a:r>
              <a:rPr lang="ko-KR" altLang="en-US" sz="2600" b="1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en-US" altLang="ko-KR" dirty="0" smtClean="0">
                <a:latin typeface="Verdana" pitchFamily="34" charset="0"/>
                <a:cs typeface="Verdana" pitchFamily="34" charset="0"/>
              </a:rPr>
              <a:t>(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www.kpus.or.kr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altLang="ko-KR" dirty="0" smtClean="0">
              <a:latin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– PU</a:t>
            </a:r>
            <a:r>
              <a:rPr lang="ko-KR" altLang="en-US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Technical Lectures </a:t>
            </a:r>
            <a:r>
              <a:rPr lang="ko-KR" altLang="en-US" dirty="0" smtClean="0">
                <a:latin typeface="Verdana" pitchFamily="34" charset="0"/>
                <a:cs typeface="Verdana" pitchFamily="34" charset="0"/>
              </a:rPr>
              <a:t> </a:t>
            </a:r>
            <a:endParaRPr lang="en-US" altLang="ko-K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altLang="ko-KR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Korean Society for Biomaterials 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www.ksbm.or.kr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en-US" altLang="ko-KR" dirty="0" smtClean="0">
                <a:latin typeface="Verdana" pitchFamily="34" charset="0"/>
                <a:cs typeface="Verdana" pitchFamily="34" charset="0"/>
              </a:rPr>
              <a:t>     - workshops</a:t>
            </a:r>
          </a:p>
          <a:p>
            <a:pPr>
              <a:buNone/>
            </a:pPr>
            <a:endParaRPr lang="en-US" altLang="ko-KR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ko-KR" sz="2600" b="1" dirty="0" smtClean="0">
                <a:latin typeface="Verdana" pitchFamily="34" charset="0"/>
                <a:cs typeface="Verdana" pitchFamily="34" charset="0"/>
              </a:rPr>
              <a:t>* Other Societies </a:t>
            </a:r>
            <a:r>
              <a:rPr lang="en-US" altLang="ko-KR" dirty="0" smtClean="0">
                <a:latin typeface="Verdana" pitchFamily="34" charset="0"/>
                <a:cs typeface="Verdana" pitchFamily="34" charset="0"/>
              </a:rPr>
              <a:t>-</a:t>
            </a:r>
            <a:r>
              <a:rPr lang="en-US" altLang="ko-K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workshop</a:t>
            </a:r>
            <a:r>
              <a:rPr lang="en-US" altLang="ko-KR" dirty="0" smtClean="0">
                <a:latin typeface="Verdana" pitchFamily="34" charset="0"/>
                <a:cs typeface="Verdana" pitchFamily="34" charset="0"/>
              </a:rPr>
              <a:t>s</a:t>
            </a:r>
            <a:endParaRPr lang="ko-KR" altLang="en-US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4" name="그림 3" descr="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1960" y="3261384"/>
            <a:ext cx="1496236" cy="2076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4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Cyber Lectures for Polymer Education:</a:t>
            </a:r>
            <a:b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ko-K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http://www.chemistryculture.org/ChemStory/cypolychemtech.html</a:t>
            </a:r>
            <a:r>
              <a:rPr lang="en-US" altLang="ko-K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ko-KR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user\Desktop\도춘호파일\도춘호-여행\2014-7-태국-Macro2014\발표준비자료\2014-7-9-홈페이지-그림.files\image00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866" y="1873126"/>
            <a:ext cx="773571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25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C:\Users\user\Desktop\도춘호파일\도춘호-여행\2014-7-태국-Macro2014\발표준비자료\2014-7-9-홈페이지-그림.files\image0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95" y="329331"/>
            <a:ext cx="10814832" cy="6083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Lectures on Petrochemicals</a:t>
            </a:r>
            <a:r>
              <a:rPr lang="en-US" altLang="ko-KR" sz="3200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en-US" altLang="ko-KR" sz="2800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1995-Present</a:t>
            </a:r>
            <a:endParaRPr lang="ko-KR" altLang="en-US" sz="2800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4" name="내용 개체 틀 3" descr="text-lop39-2014-7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325" y="1657474"/>
            <a:ext cx="2519524" cy="3505200"/>
          </a:xfrm>
        </p:spPr>
      </p:pic>
      <p:sp>
        <p:nvSpPr>
          <p:cNvPr id="5" name="타원 4"/>
          <p:cNvSpPr/>
          <p:nvPr/>
        </p:nvSpPr>
        <p:spPr>
          <a:xfrm>
            <a:off x="2143125" y="2143125"/>
            <a:ext cx="352425" cy="209550"/>
          </a:xfrm>
          <a:prstGeom prst="ellipse">
            <a:avLst/>
          </a:prstGeom>
          <a:noFill/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718953" y="1998024"/>
            <a:ext cx="590550" cy="3905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95350" y="4591050"/>
            <a:ext cx="819150" cy="3905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내용 개체 틀 3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67" y="1733549"/>
            <a:ext cx="2270757" cy="3156180"/>
          </a:xfrm>
          <a:prstGeom prst="rect">
            <a:avLst/>
          </a:prstGeom>
        </p:spPr>
      </p:pic>
      <p:pic>
        <p:nvPicPr>
          <p:cNvPr id="9" name="그림 8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7402" y="2966976"/>
            <a:ext cx="2108831" cy="2969399"/>
          </a:xfrm>
          <a:prstGeom prst="rect">
            <a:avLst/>
          </a:prstGeom>
        </p:spPr>
      </p:pic>
      <p:pic>
        <p:nvPicPr>
          <p:cNvPr id="10" name="그림 9" descr="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404" y="3157598"/>
            <a:ext cx="2048079" cy="2947949"/>
          </a:xfrm>
          <a:prstGeom prst="rect">
            <a:avLst/>
          </a:prstGeom>
        </p:spPr>
      </p:pic>
      <p:pic>
        <p:nvPicPr>
          <p:cNvPr id="11" name="그림 10" descr="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2241" y="2931350"/>
            <a:ext cx="2135533" cy="2974124"/>
          </a:xfrm>
          <a:prstGeom prst="rect">
            <a:avLst/>
          </a:prstGeom>
        </p:spPr>
      </p:pic>
      <p:pic>
        <p:nvPicPr>
          <p:cNvPr id="12" name="그림 11" descr="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1871" y="2409825"/>
            <a:ext cx="1978514" cy="2743124"/>
          </a:xfrm>
          <a:prstGeom prst="rect">
            <a:avLst/>
          </a:prstGeom>
        </p:spPr>
      </p:pic>
      <p:pic>
        <p:nvPicPr>
          <p:cNvPr id="13" name="그림 12" descr="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45027" y="3464749"/>
            <a:ext cx="2256165" cy="3188399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4206587" y="2700895"/>
            <a:ext cx="819150" cy="3905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489616" y="3838947"/>
            <a:ext cx="819150" cy="3905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6173933" y="4110100"/>
            <a:ext cx="819150" cy="3905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7680120" y="3882490"/>
            <a:ext cx="819150" cy="3905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9447565" y="3239244"/>
            <a:ext cx="819150" cy="3905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0431237" y="4496049"/>
            <a:ext cx="819150" cy="39052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082640" y="2624446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additives</a:t>
            </a:r>
            <a:endParaRPr lang="ko-KR" altLang="en-US" sz="24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6359" y="4536374"/>
            <a:ext cx="180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emulsion </a:t>
            </a:r>
          </a:p>
          <a:p>
            <a:r>
              <a:rPr lang="en-US" altLang="ko-KR" sz="2400" b="1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polym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7662" y="4667003"/>
            <a:ext cx="22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thermosets</a:t>
            </a:r>
            <a:endParaRPr lang="ko-KR" altLang="en-US" sz="24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7075" y="4286993"/>
            <a:ext cx="225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energy</a:t>
            </a:r>
            <a:endParaRPr lang="ko-KR" altLang="en-US" sz="24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06493" y="1971304"/>
            <a:ext cx="250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performance</a:t>
            </a:r>
            <a:endParaRPr lang="ko-KR" altLang="en-US" sz="24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3190" y="5379523"/>
            <a:ext cx="1963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Olefins &amp; </a:t>
            </a:r>
            <a:r>
              <a:rPr lang="en-US" altLang="ko-KR" sz="2400" b="1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styrenics</a:t>
            </a:r>
            <a:endParaRPr lang="ko-KR" altLang="en-US" sz="2400" b="1" dirty="0">
              <a:solidFill>
                <a:srgbClr val="0033CC"/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0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4449" y="3888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dirty="0" smtClean="0"/>
              <a:t> 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03" y="596859"/>
            <a:ext cx="5559827" cy="483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280" y="2212028"/>
            <a:ext cx="5578802" cy="28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278</Words>
  <Application>Microsoft Office PowerPoint</Application>
  <PresentationFormat>사용자 지정</PresentationFormat>
  <Paragraphs>64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 Polymer Education  for Students and Public</vt:lpstr>
      <vt:lpstr>‘Polymer’ Education</vt:lpstr>
      <vt:lpstr> Polymer Education at</vt:lpstr>
      <vt:lpstr>Polymer Education   at Universities and Colleges </vt:lpstr>
      <vt:lpstr>Polymer Education in Scientific Societies</vt:lpstr>
      <vt:lpstr>Cyber Lectures for Polymer Education:     http://www.chemistryculture.org/ChemStory/cypolychemtech.html </vt:lpstr>
      <vt:lpstr>슬라이드 7</vt:lpstr>
      <vt:lpstr>Lectures on Petrochemicals,  June 1995-Present</vt:lpstr>
      <vt:lpstr>   </vt:lpstr>
      <vt:lpstr>  Web site of Lectures on Petrochemicals:                  www.kcirg.org </vt:lpstr>
      <vt:lpstr>Conclusions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53</cp:revision>
  <dcterms:created xsi:type="dcterms:W3CDTF">2014-07-05T14:38:47Z</dcterms:created>
  <dcterms:modified xsi:type="dcterms:W3CDTF">2014-07-09T02:00:05Z</dcterms:modified>
</cp:coreProperties>
</file>